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9" r:id="rId3"/>
    <p:sldId id="308" r:id="rId4"/>
    <p:sldId id="260" r:id="rId5"/>
    <p:sldId id="309" r:id="rId6"/>
    <p:sldId id="261" r:id="rId7"/>
    <p:sldId id="321" r:id="rId8"/>
    <p:sldId id="310" r:id="rId9"/>
    <p:sldId id="291" r:id="rId10"/>
    <p:sldId id="292" r:id="rId11"/>
    <p:sldId id="311" r:id="rId12"/>
    <p:sldId id="293" r:id="rId13"/>
    <p:sldId id="312" r:id="rId14"/>
    <p:sldId id="295" r:id="rId15"/>
    <p:sldId id="313" r:id="rId16"/>
    <p:sldId id="297" r:id="rId17"/>
    <p:sldId id="298" r:id="rId18"/>
    <p:sldId id="314" r:id="rId19"/>
    <p:sldId id="299" r:id="rId20"/>
    <p:sldId id="315" r:id="rId21"/>
    <p:sldId id="300" r:id="rId22"/>
    <p:sldId id="319" r:id="rId23"/>
    <p:sldId id="316" r:id="rId24"/>
    <p:sldId id="304" r:id="rId25"/>
    <p:sldId id="318" r:id="rId26"/>
  </p:sldIdLst>
  <p:sldSz cx="9144000" cy="5143500" type="screen16x9"/>
  <p:notesSz cx="6858000" cy="9144000"/>
  <p:embeddedFontLst>
    <p:embeddedFont>
      <p:font typeface="Montserrat" panose="00000500000000000000" pitchFamily="50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51D"/>
    <a:srgbClr val="FF6C00"/>
    <a:srgbClr val="000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82603BC-596E-3BC1-1C66-7DAC70EB1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B03A516-EA6B-442E-974C-2D8FFEAA73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706A6E77-CD28-26CC-4893-119A4741D7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90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3A4095F5-3DC3-D9BD-B5F6-2E34C95B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67E388BF-9127-08E6-3F23-2753D38319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F6D2B146-D5E7-7E0F-E65C-2A3A798CE0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971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778BA7F-91D1-0AD9-DBD6-130307E2D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39BB5449-5889-1DC8-1522-0B4EBF4CD3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4B85266F-E524-B123-EA33-F1539AC375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686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A68EBF2-601F-71A9-FBD4-C33A79C9D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BC86C10F-AE53-6606-5F8B-8C56C6024D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441CD45C-5F69-C43D-8822-44B8659E0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157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0C33746-BF90-672C-104C-8CF833D77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88F85E5-9814-661F-17E5-8A2048A882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3C8B4F6-E9D4-D466-53CE-9638C6C703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679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F36D4CBC-54DD-3A3C-0A78-E4E6FD342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04F546F-660A-F205-F861-48B412E86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FBAE3108-6DB3-01A0-C0A8-C26C237FA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828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A46A366-8397-5B5E-80BC-D3580C84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B2777B5-AF81-DF08-5944-5F58F43323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9060BEF2-0388-5690-D7AB-DC2FB37F60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829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B1034A8-F72E-E05F-FEDD-6C11AA8BE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49E76BE9-F684-9AD6-F68D-C7EF45BB43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F20CF4AD-68B2-C5AB-9CA4-904025C675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078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CF29C1E-040B-9643-9894-8D190586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AEFC1E7F-A60B-5B24-49B2-E68AA9F8EB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B2F20B5-7DDA-C5D5-1C7C-9D5C1333B6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992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8C2F451-7689-3E22-27EC-3926AECDE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0F05BFA-998E-FFD6-9B19-4E93B99BBF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F9970118-F549-EA50-01D6-A862E10589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36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88A321F-C7BD-D3C8-5AD2-8D3100D17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FDA162F-335E-6468-15EA-9BDE4B7C1A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E929ED5-B9EC-563E-C3E4-7A4AE8207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147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F883952D-DBE1-CFE5-BBA8-00D808A6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22EFC69-8AC0-A7B1-1373-291637DCB8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4E66DEB2-FF95-96EF-C563-F998376C49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55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5DE8AF5-3A02-E380-656B-76BA14C8A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FA447D74-4EFA-6A9E-EEBE-ACC27A6E66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CBC4A089-8D0A-E223-D795-EA7E5D9ED3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478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C1DFC1B-3B90-5EA4-F0EA-B244D9E5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9491785-F632-BEA2-FE25-6DE2A596F9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232011A-E218-EFAC-C98D-14C6EE93A0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914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96FC5CB-3040-EB89-A3C0-6FE40CB9C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6AB0D916-8A88-E8E3-AAD5-FA9B2EAE4A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EAAB612-E420-0EFC-E19D-54F4A6AE1A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930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32374C7-3422-662C-4294-32211EFDA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F263EBD-B9E9-32BE-AA52-5E5F5964F7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53FADEF-1A37-21E0-2060-1C82350CF7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145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9BDB922-B79F-F598-4A85-B4218D9AF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9E60AF4F-11A4-EF4A-B83B-9C312A6895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83AED63F-0E3F-28A9-42A2-10DFD7A193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804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4E2689F-DD88-B551-A523-B351A3AA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0DFD26C-04AE-4C79-7B47-217E51746B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6294FC6F-A66D-E83F-BA0F-BEE5ED8D9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51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ABC7BA8-FAA2-1498-6A0C-6042BF713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69B3D46-8DF9-E70F-5701-F580B5E49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1B54811-B764-CF2C-D050-06CF67406D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16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73E10DB-9812-5D59-46BB-396941596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D54138CB-4785-103E-2A54-B7A9CD895B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82B3F62C-0CE5-F8E6-2F58-4B729B6086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8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94DDFE1-2DD6-1A94-843C-E45661A76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F909F82-827B-0F7B-571D-38479A661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61828D3-F8B9-D87D-92D4-A70AF68EB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66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91EC15A5-0F16-A983-C746-E5BC68594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F90E71B-FED7-BC3E-3F00-DE4D82C350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8242A1A-E0F7-4A0D-9FBC-0F7BD1A614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47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28EA79C-DC59-1BE6-E4E5-F10B467FE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7531554-0A14-05EC-8719-1B2D6AFED4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BC4DDD06-012C-4919-35AC-2C4D2FBCFE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365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3818A80-95D6-090B-3BFC-19277D3EE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4E60783-5849-59E6-E2D1-55F4660498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C0EEB3F-3EBA-A81A-1E1B-E45BB01D9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99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6EFC712-9844-38EA-FF11-33C2933B6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D449F4E-F5AC-0829-DBA9-59E1B057E3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259505-0A58-AAE9-ABF9-373DF6F93A9E}"/>
              </a:ext>
            </a:extLst>
          </p:cNvPr>
          <p:cNvSpPr txBox="1">
            <a:spLocks/>
          </p:cNvSpPr>
          <p:nvPr/>
        </p:nvSpPr>
        <p:spPr>
          <a:xfrm>
            <a:off x="623390" y="1727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Público-alvo: faixa etária, região, interesse</a:t>
            </a:r>
          </a:p>
          <a:p>
            <a:pPr algn="l"/>
            <a:r>
              <a:rPr lang="pt-BR" dirty="0"/>
              <a:t>- Persona: nome, rotina, dores, desejos</a:t>
            </a:r>
          </a:p>
          <a:p>
            <a:pPr algn="l"/>
            <a:r>
              <a:rPr lang="pt-BR" dirty="0"/>
              <a:t>- Ficha prática de persona para conteúdo direcionado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080ACF-0FBA-A33F-791D-5A2248C68059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40000"/>
              </a:lnSpc>
              <a:buClr>
                <a:srgbClr val="000000"/>
              </a:buClr>
            </a:pP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Público-alvo </a:t>
            </a:r>
            <a:r>
              <a:rPr lang="pt-BR" sz="2500" b="1" spc="-200" dirty="0" err="1">
                <a:solidFill>
                  <a:srgbClr val="00061C"/>
                </a:solidFill>
                <a:latin typeface="Montserrat" panose="00000500000000000000" pitchFamily="2" charset="0"/>
              </a:rPr>
              <a:t>vs</a:t>
            </a: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 Persona</a:t>
            </a:r>
          </a:p>
        </p:txBody>
      </p:sp>
    </p:spTree>
    <p:extLst>
      <p:ext uri="{BB962C8B-B14F-4D97-AF65-F5344CB8AC3E}">
        <p14:creationId xmlns:p14="http://schemas.microsoft.com/office/powerpoint/2010/main" val="27484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0CE9610-21FE-7FF6-6117-A86157FA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AFAAF5F5-5F6A-F368-B7EE-71BCE0CBBF4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7C474311-D0C1-DE1A-B741-612170F1C996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BFA4BA24-71BF-DE88-D8D4-3735D73879EE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4398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>
          <a:extLst>
            <a:ext uri="{FF2B5EF4-FFF2-40B4-BE49-F238E27FC236}">
              <a16:creationId xmlns:a16="http://schemas.microsoft.com/office/drawing/2014/main" id="{E0E492D8-33CB-005F-5336-36C5FE5B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D8769CC-73EE-75A9-26F4-EB56EC8593C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DC93353-18CA-52DC-3E98-92F3F07D32C5}"/>
              </a:ext>
            </a:extLst>
          </p:cNvPr>
          <p:cNvSpPr txBox="1">
            <a:spLocks/>
          </p:cNvSpPr>
          <p:nvPr/>
        </p:nvSpPr>
        <p:spPr>
          <a:xfrm>
            <a:off x="498987" y="1727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Objetivos: Engajamento, Autoridade, Conversão</a:t>
            </a:r>
          </a:p>
          <a:p>
            <a:pPr algn="l"/>
            <a:r>
              <a:rPr lang="pt-BR" dirty="0"/>
              <a:t>- Público: primário e secundário</a:t>
            </a:r>
          </a:p>
          <a:p>
            <a:pPr algn="l"/>
            <a:r>
              <a:rPr lang="pt-BR" dirty="0"/>
              <a:t>- Mensagem-chave: clara, memorável, emocional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116EB2-A702-922F-CD4D-C7ED6145CAD4}"/>
              </a:ext>
            </a:extLst>
          </p:cNvPr>
          <p:cNvSpPr txBox="1">
            <a:spLocks/>
          </p:cNvSpPr>
          <p:nvPr/>
        </p:nvSpPr>
        <p:spPr>
          <a:xfrm>
            <a:off x="311695" y="47807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30000"/>
              </a:lnSpc>
              <a:buClr>
                <a:srgbClr val="000000"/>
              </a:buClr>
            </a:pP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Definindo Objetivos e Mensagens-chave</a:t>
            </a:r>
          </a:p>
        </p:txBody>
      </p:sp>
    </p:spTree>
    <p:extLst>
      <p:ext uri="{BB962C8B-B14F-4D97-AF65-F5344CB8AC3E}">
        <p14:creationId xmlns:p14="http://schemas.microsoft.com/office/powerpoint/2010/main" val="271371814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9DCA2B1B-863D-9F74-57C4-710AB439E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B040A0A5-F71F-04F2-56E5-73387C6441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D57E102F-7C06-6B46-0950-76E51FEF3E8A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712E089D-EC88-C438-FA26-DAB53D1617E5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61861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14C2A68-D5E5-4117-7948-2915BEE1E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B921A58-72A8-85C7-EFA5-AB16880954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9495533-6FCF-BF01-63BE-506AD0031972}"/>
              </a:ext>
            </a:extLst>
          </p:cNvPr>
          <p:cNvSpPr txBox="1">
            <a:spLocks/>
          </p:cNvSpPr>
          <p:nvPr/>
        </p:nvSpPr>
        <p:spPr>
          <a:xfrm>
            <a:off x="623400" y="160416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Forças: habilidades e recursos</a:t>
            </a:r>
          </a:p>
          <a:p>
            <a:pPr algn="l"/>
            <a:r>
              <a:rPr lang="pt-BR" dirty="0"/>
              <a:t>- Fraquezas: limitações técnicas ou estruturais</a:t>
            </a:r>
          </a:p>
          <a:p>
            <a:pPr algn="l"/>
            <a:r>
              <a:rPr lang="pt-BR" dirty="0"/>
              <a:t>- Oportunidades: tendências, espaços vazios</a:t>
            </a:r>
          </a:p>
          <a:p>
            <a:pPr algn="l"/>
            <a:r>
              <a:rPr lang="pt-BR" dirty="0"/>
              <a:t>- Ameaças: concorrência, saturação, crises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ED4340-A5CB-48C4-897F-11F17EB432A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20000"/>
              </a:lnSpc>
              <a:buClr>
                <a:srgbClr val="000000"/>
              </a:buClr>
            </a:pP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Matriz SWOT e Cenários</a:t>
            </a:r>
          </a:p>
        </p:txBody>
      </p:sp>
    </p:spTree>
    <p:extLst>
      <p:ext uri="{BB962C8B-B14F-4D97-AF65-F5344CB8AC3E}">
        <p14:creationId xmlns:p14="http://schemas.microsoft.com/office/powerpoint/2010/main" val="194212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D64BE42-B9B9-A452-3763-36AA79F68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84FFC459-A9EA-8CD8-36D3-7CE12B2E24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9DDACAD6-9E48-DC12-CD85-DAD75FE6DC14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7709BFE5-6654-824A-A157-E6E6C06D1518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1512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9A7B8B0-9671-B7E9-C805-E2929F307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45DE7E8-AC00-1A65-AFE7-983E9956C3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C2897DF-9AE6-0E70-CD42-0F07E10CD647}"/>
              </a:ext>
            </a:extLst>
          </p:cNvPr>
          <p:cNvSpPr txBox="1">
            <a:spLocks/>
          </p:cNvSpPr>
          <p:nvPr/>
        </p:nvSpPr>
        <p:spPr>
          <a:xfrm>
            <a:off x="124413" y="157111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Multicanal </a:t>
            </a:r>
            <a:r>
              <a:rPr lang="pt-BR" dirty="0" err="1"/>
              <a:t>vs</a:t>
            </a:r>
            <a:r>
              <a:rPr lang="pt-BR" dirty="0"/>
              <a:t> </a:t>
            </a:r>
            <a:r>
              <a:rPr lang="pt-BR" dirty="0" err="1"/>
              <a:t>Omnicanal</a:t>
            </a:r>
            <a:endParaRPr lang="pt-BR" dirty="0"/>
          </a:p>
          <a:p>
            <a:pPr algn="l"/>
            <a:r>
              <a:rPr lang="pt-BR" dirty="0"/>
              <a:t>- Consistência de linguagem e design</a:t>
            </a:r>
          </a:p>
          <a:p>
            <a:pPr algn="l"/>
            <a:r>
              <a:rPr lang="pt-BR" dirty="0"/>
              <a:t>- Exemplo: </a:t>
            </a:r>
            <a:r>
              <a:rPr lang="pt-BR" dirty="0" err="1"/>
              <a:t>Reels</a:t>
            </a:r>
            <a:r>
              <a:rPr lang="pt-BR" dirty="0"/>
              <a:t> no Instagram + link no WhatsApp + </a:t>
            </a:r>
            <a:r>
              <a:rPr lang="pt-BR" dirty="0" err="1"/>
              <a:t>email</a:t>
            </a:r>
            <a:r>
              <a:rPr lang="pt-BR" dirty="0"/>
              <a:t> com CTA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7BEBD0-A348-AE72-3CB0-F3DDAD3E3F39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10000"/>
              </a:lnSpc>
              <a:buClr>
                <a:srgbClr val="000000"/>
              </a:buClr>
            </a:pPr>
            <a:r>
              <a:rPr lang="pt-BR" sz="27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Integração de Canais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2637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5DB03C3-43F8-142D-E8BB-1285A25C8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7CF11E8-376C-2647-C8D5-AD4905F9E7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C0EC785-CF93-6B81-A595-E43E4D1A33D6}"/>
              </a:ext>
            </a:extLst>
          </p:cNvPr>
          <p:cNvSpPr txBox="1">
            <a:spLocks/>
          </p:cNvSpPr>
          <p:nvPr/>
        </p:nvSpPr>
        <p:spPr>
          <a:xfrm>
            <a:off x="421869" y="1727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Conteúdo de Topo: atrai (inspiração, curiosidade)</a:t>
            </a:r>
          </a:p>
          <a:p>
            <a:pPr algn="l"/>
            <a:r>
              <a:rPr lang="pt-BR" dirty="0"/>
              <a:t>- Meio: relaciona (histórias, bastidores)</a:t>
            </a:r>
          </a:p>
          <a:p>
            <a:pPr algn="l"/>
            <a:r>
              <a:rPr lang="pt-BR" dirty="0"/>
              <a:t>- Fundo: converte (ofertas, provas, </a:t>
            </a:r>
            <a:r>
              <a:rPr lang="pt-BR" dirty="0" err="1"/>
              <a:t>CTAs</a:t>
            </a:r>
            <a:r>
              <a:rPr lang="pt-BR" dirty="0"/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5E2852-0EF6-7C50-AF20-349B2F60433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pt-BR" sz="29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Criando Conteúdos Estratégicos</a:t>
            </a:r>
          </a:p>
        </p:txBody>
      </p:sp>
    </p:spTree>
    <p:extLst>
      <p:ext uri="{BB962C8B-B14F-4D97-AF65-F5344CB8AC3E}">
        <p14:creationId xmlns:p14="http://schemas.microsoft.com/office/powerpoint/2010/main" val="16486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735365DC-1768-6795-37EA-8E94A7687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7E89C24F-17C0-ED3E-7680-4B5A5E7F2C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92C8DBA7-047E-0654-4BB6-37F36175A281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580759B4-7725-225E-9428-AE598CACD550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4688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858EDBE-41E2-41BF-6769-86126439F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A0975CB-B713-0EBC-67F4-DBD1AAE136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3EB5F16-8352-AE9B-63BD-321A9B3F8E40}"/>
              </a:ext>
            </a:extLst>
          </p:cNvPr>
          <p:cNvSpPr txBox="1">
            <a:spLocks/>
          </p:cNvSpPr>
          <p:nvPr/>
        </p:nvSpPr>
        <p:spPr>
          <a:xfrm>
            <a:off x="730341" y="1727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Lives viram cortes, frases, carrosséis</a:t>
            </a:r>
          </a:p>
          <a:p>
            <a:pPr algn="l"/>
            <a:r>
              <a:rPr lang="pt-BR" dirty="0"/>
              <a:t>- Como fatiar conteúdo raiz em peças menores</a:t>
            </a:r>
          </a:p>
          <a:p>
            <a:pPr algn="l"/>
            <a:r>
              <a:rPr lang="pt-BR" dirty="0"/>
              <a:t>- Ferramentas: </a:t>
            </a:r>
            <a:r>
              <a:rPr lang="pt-BR" dirty="0" err="1"/>
              <a:t>OpusClip</a:t>
            </a:r>
            <a:r>
              <a:rPr lang="pt-BR" dirty="0"/>
              <a:t>, </a:t>
            </a:r>
            <a:r>
              <a:rPr lang="pt-BR" dirty="0" err="1"/>
              <a:t>CapCut</a:t>
            </a:r>
            <a:r>
              <a:rPr lang="pt-BR" dirty="0"/>
              <a:t>, Claude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64D7C2-5215-9A55-D3D4-F33229DF4DC9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pt-BR" sz="31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Otimização de Conteúdos Densos</a:t>
            </a:r>
          </a:p>
        </p:txBody>
      </p:sp>
    </p:spTree>
    <p:extLst>
      <p:ext uri="{BB962C8B-B14F-4D97-AF65-F5344CB8AC3E}">
        <p14:creationId xmlns:p14="http://schemas.microsoft.com/office/powerpoint/2010/main" val="27366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AF37E21-AA99-3C6B-0CC3-CC3CDA61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5D1CD0D-6412-5FB4-6D93-65234FAAB9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4AE0E-C230-0269-1282-418CAB3378CF}"/>
              </a:ext>
            </a:extLst>
          </p:cNvPr>
          <p:cNvSpPr txBox="1">
            <a:spLocks/>
          </p:cNvSpPr>
          <p:nvPr/>
        </p:nvSpPr>
        <p:spPr>
          <a:xfrm>
            <a:off x="429658" y="31995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pt-BR" sz="3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Qual a melhor plataforma de rede social?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40E27-1742-1DE9-BDAC-A19F5D754766}"/>
              </a:ext>
            </a:extLst>
          </p:cNvPr>
          <p:cNvSpPr txBox="1">
            <a:spLocks/>
          </p:cNvSpPr>
          <p:nvPr/>
        </p:nvSpPr>
        <p:spPr>
          <a:xfrm>
            <a:off x="429658" y="140714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2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- Instagram: visual, rápido, forte engajamento</a:t>
            </a:r>
          </a:p>
          <a:p>
            <a:pPr algn="l"/>
            <a:r>
              <a:rPr lang="pt-BR" sz="2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- Facebook: narrativo, alcance orgânico reduzido</a:t>
            </a:r>
          </a:p>
          <a:p>
            <a:pPr algn="l"/>
            <a:r>
              <a:rPr lang="pt-BR" sz="2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- LinkedIn: autoridade, networking</a:t>
            </a:r>
          </a:p>
          <a:p>
            <a:pPr algn="l"/>
            <a:r>
              <a:rPr lang="pt-BR" sz="2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- YouTube: vídeos longos, SEO</a:t>
            </a:r>
          </a:p>
          <a:p>
            <a:pPr algn="l"/>
            <a:r>
              <a:rPr lang="pt-BR" sz="2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- TikTok: viralidade, humor, trends</a:t>
            </a:r>
          </a:p>
        </p:txBody>
      </p:sp>
    </p:spTree>
    <p:extLst>
      <p:ext uri="{BB962C8B-B14F-4D97-AF65-F5344CB8AC3E}">
        <p14:creationId xmlns:p14="http://schemas.microsoft.com/office/powerpoint/2010/main" val="25882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5FE75C0-042B-0B7A-9A5A-0A1E28B99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AFE2BE6C-F774-F115-2EC0-9F431933CB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9E1E0A40-215B-8C37-B849-5913D9E2DB48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6CA8627A-7DEA-566F-D46F-A803BEB3E326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48391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D5163F9-17CC-7FC4-4941-2463E52F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00E65A1-EA1B-29CF-B6CB-6A214B4091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0344EE1-758C-A9FD-EAC3-70038CDB8D8D}"/>
              </a:ext>
            </a:extLst>
          </p:cNvPr>
          <p:cNvSpPr txBox="1">
            <a:spLocks/>
          </p:cNvSpPr>
          <p:nvPr/>
        </p:nvSpPr>
        <p:spPr>
          <a:xfrm>
            <a:off x="623400" y="14627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Sobre o que vamos falar?</a:t>
            </a:r>
          </a:p>
          <a:p>
            <a:pPr algn="l"/>
            <a:r>
              <a:rPr lang="pt-BR" dirty="0"/>
              <a:t>Com que tom de voz?</a:t>
            </a:r>
          </a:p>
          <a:p>
            <a:pPr algn="l"/>
            <a:r>
              <a:rPr lang="pt-BR" dirty="0"/>
              <a:t>Para quem é esse conteúdo?</a:t>
            </a:r>
          </a:p>
          <a:p>
            <a:pPr algn="l"/>
            <a:r>
              <a:rPr lang="pt-BR" dirty="0"/>
              <a:t>Com que objetivo?</a:t>
            </a:r>
          </a:p>
          <a:p>
            <a:pPr algn="l"/>
            <a:endParaRPr lang="pt-BR" dirty="0"/>
          </a:p>
          <a:p>
            <a:pPr marL="571500" indent="-457200" algn="l">
              <a:buFontTx/>
              <a:buChar char="-"/>
            </a:pPr>
            <a:endParaRPr lang="pt-BR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D73E18-B3DD-F839-B1C1-C780BDAFA451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pt-BR" sz="36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Gestão de Conteúdo e Linhas Editoriais</a:t>
            </a:r>
          </a:p>
        </p:txBody>
      </p:sp>
    </p:spTree>
    <p:extLst>
      <p:ext uri="{BB962C8B-B14F-4D97-AF65-F5344CB8AC3E}">
        <p14:creationId xmlns:p14="http://schemas.microsoft.com/office/powerpoint/2010/main" val="26376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928C4C7-316A-02BC-789D-24DF9C672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6BD870C-52BE-6114-CA27-EF7289C7AF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20CC9B1-34C2-0360-0A01-322F2298F554}"/>
              </a:ext>
            </a:extLst>
          </p:cNvPr>
          <p:cNvSpPr txBox="1">
            <a:spLocks/>
          </p:cNvSpPr>
          <p:nvPr/>
        </p:nvSpPr>
        <p:spPr>
          <a:xfrm>
            <a:off x="311699" y="1017725"/>
            <a:ext cx="872213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2400" dirty="0"/>
              <a:t>Exemplo prático (para redes sociais):</a:t>
            </a:r>
          </a:p>
          <a:p>
            <a:pPr algn="l"/>
            <a:endParaRPr lang="pt-BR" sz="2400" dirty="0"/>
          </a:p>
          <a:p>
            <a:pPr algn="l"/>
            <a:r>
              <a:rPr lang="pt-BR" sz="2400" dirty="0"/>
              <a:t>Uma marca pessoal de liderança pode ter estas linhas editoriais:</a:t>
            </a:r>
          </a:p>
          <a:p>
            <a:pPr marL="114300" indent="0" algn="l"/>
            <a:r>
              <a:rPr lang="pt-BR" sz="2400" dirty="0"/>
              <a:t>1.Inspiracional – frases, histórias de superação, motivação.</a:t>
            </a:r>
          </a:p>
          <a:p>
            <a:pPr marL="114300" indent="0" algn="l"/>
            <a:r>
              <a:rPr lang="pt-BR" sz="2400" dirty="0"/>
              <a:t>2. Educacional – dicas práticas sobre liderança, oratória, inteligência emocional.</a:t>
            </a:r>
          </a:p>
          <a:p>
            <a:pPr marL="114300" indent="0" algn="l"/>
            <a:r>
              <a:rPr lang="pt-BR" sz="2400" dirty="0"/>
              <a:t>3. Bastidores – rotina do mentor, livros que está lendo, eventos que participa.</a:t>
            </a:r>
          </a:p>
          <a:p>
            <a:pPr marL="114300" indent="0" algn="l"/>
            <a:r>
              <a:rPr lang="pt-BR" sz="2400" dirty="0"/>
              <a:t>4. Prova social – depoimentos de </a:t>
            </a:r>
            <a:r>
              <a:rPr lang="pt-BR" sz="2400" dirty="0" err="1"/>
              <a:t>mentorados</a:t>
            </a:r>
            <a:r>
              <a:rPr lang="pt-BR" sz="2400" dirty="0"/>
              <a:t>, fotos de turmas, resultados.</a:t>
            </a:r>
          </a:p>
          <a:p>
            <a:pPr marL="114300" indent="0" algn="l"/>
            <a:r>
              <a:rPr lang="pt-BR" sz="2400" dirty="0"/>
              <a:t>5. Oferta direta – chamadas para cursos, mentorias ou eventos pagos.</a:t>
            </a:r>
          </a:p>
          <a:p>
            <a:pPr marL="571500" indent="-457200" algn="l">
              <a:buFontTx/>
              <a:buChar char="-"/>
            </a:pPr>
            <a:endParaRPr lang="pt-BR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ABA99A-A311-147F-53E7-95F3C56C0B1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0000"/>
              </a:buClr>
            </a:pPr>
            <a:r>
              <a:rPr lang="pt-BR" sz="36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Gestão de Conteúdo e Linhas Editoriais</a:t>
            </a:r>
          </a:p>
        </p:txBody>
      </p:sp>
    </p:spTree>
    <p:extLst>
      <p:ext uri="{BB962C8B-B14F-4D97-AF65-F5344CB8AC3E}">
        <p14:creationId xmlns:p14="http://schemas.microsoft.com/office/powerpoint/2010/main" val="4098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CC973D9-4B70-0EF3-800E-E870E51E3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660A9C4C-8C30-0305-0E2E-38B5AF8289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069A91BD-9770-7F7D-620D-E53EC40F945B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E02843FE-1A05-169F-1502-007ABEFBF540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94075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987ABE47-801F-211A-EDC1-6EF20CD9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6325251-E2DD-DDEE-2E4F-1785260200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383F13-6829-859C-B97C-BB7304EA4ED5}"/>
              </a:ext>
            </a:extLst>
          </p:cNvPr>
          <p:cNvSpPr txBox="1">
            <a:spLocks/>
          </p:cNvSpPr>
          <p:nvPr/>
        </p:nvSpPr>
        <p:spPr>
          <a:xfrm>
            <a:off x="543055" y="1593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Criar 3 linhas editoriais para um perfil</a:t>
            </a:r>
          </a:p>
          <a:p>
            <a:pPr marL="571500" indent="-457200" algn="l">
              <a:buFontTx/>
              <a:buChar char="-"/>
            </a:pPr>
            <a:r>
              <a:rPr lang="pt-BR" dirty="0" err="1"/>
              <a:t>Ex</a:t>
            </a:r>
            <a:r>
              <a:rPr lang="pt-BR" dirty="0"/>
              <a:t>: Segunda = Motivacional | Quarta = Dica prática | Sexta = Bastidores</a:t>
            </a:r>
          </a:p>
          <a:p>
            <a:pPr marL="571500" indent="-457200" algn="l">
              <a:buFontTx/>
              <a:buChar char="-"/>
            </a:pPr>
            <a:endParaRPr lang="pt-BR" dirty="0"/>
          </a:p>
          <a:p>
            <a:pPr algn="l"/>
            <a:r>
              <a:rPr lang="pt-BR" dirty="0"/>
              <a:t>- Usar ChatGPT para gerar ideias de conteúdo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E647C1-1DB7-459D-7870-5D4F5594197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2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Atividade Prática: Linhas Editoriais</a:t>
            </a:r>
          </a:p>
        </p:txBody>
      </p:sp>
    </p:spTree>
    <p:extLst>
      <p:ext uri="{BB962C8B-B14F-4D97-AF65-F5344CB8AC3E}">
        <p14:creationId xmlns:p14="http://schemas.microsoft.com/office/powerpoint/2010/main" val="3730666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DD5C0E75-0A4D-AC35-97B4-489CED679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2BCA5F5A-D517-099E-D0D4-12318A231B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E20A5B74-7D0F-94D8-5CF4-F40FBEAC7454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5E12A488-AE60-B288-7C05-E943E3CA85DA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8829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8DAEA03-ED2E-D592-B7E1-4B2964C73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89657BDF-7061-B4E2-5083-6E3677ACF4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B73B3D19-0796-2F72-FDB7-6AA6EA0FB855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9ECC91F4-E175-8C98-F4FF-FB65947B1A30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5361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398A141-4FF1-8054-D5F8-98C189CF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DD0AD5F-1151-4CA5-62D7-867E678E55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9AC7DF2-8233-185B-4B7D-2FAD8B33C3A2}"/>
              </a:ext>
            </a:extLst>
          </p:cNvPr>
          <p:cNvSpPr txBox="1">
            <a:spLocks/>
          </p:cNvSpPr>
          <p:nvPr/>
        </p:nvSpPr>
        <p:spPr>
          <a:xfrm>
            <a:off x="1270167" y="158213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Onde está seu público?</a:t>
            </a:r>
          </a:p>
          <a:p>
            <a:pPr algn="l"/>
            <a:r>
              <a:rPr lang="pt-BR" dirty="0"/>
              <a:t>- Qual formato você domina?</a:t>
            </a:r>
          </a:p>
          <a:p>
            <a:pPr algn="l"/>
            <a:r>
              <a:rPr lang="pt-BR" dirty="0"/>
              <a:t>- Orçamento e tempo disponível</a:t>
            </a:r>
          </a:p>
          <a:p>
            <a:pPr algn="l"/>
            <a:r>
              <a:rPr lang="pt-BR" dirty="0"/>
              <a:t>- Potencial de retorno e métricas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E5DDE0-6142-A12A-4FD9-A2D4DB5AFE1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80000"/>
              </a:lnSpc>
              <a:buClr>
                <a:srgbClr val="000000"/>
              </a:buClr>
            </a:pP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Critérios de Escolha de Plataforma</a:t>
            </a:r>
          </a:p>
        </p:txBody>
      </p:sp>
    </p:spTree>
    <p:extLst>
      <p:ext uri="{BB962C8B-B14F-4D97-AF65-F5344CB8AC3E}">
        <p14:creationId xmlns:p14="http://schemas.microsoft.com/office/powerpoint/2010/main" val="212933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DD3DB08-4D0A-88C0-1595-87B7D646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1AC43E8-ACE4-15E8-D994-5CEC64FEF7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D0C4C6CD-3A81-625D-03B9-E00657EB43D4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A23FE314-B6C0-5122-A978-8E4F3CEE231A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7048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79A8C90-3DB5-1DE3-C9AC-4FE53966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94282F8-A726-C08D-9082-1B301BFFE5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CA00B1D-61A5-FFAF-F6D6-8DD5791C86CC}"/>
              </a:ext>
            </a:extLst>
          </p:cNvPr>
          <p:cNvSpPr txBox="1">
            <a:spLocks/>
          </p:cNvSpPr>
          <p:nvPr/>
        </p:nvSpPr>
        <p:spPr>
          <a:xfrm>
            <a:off x="432386" y="1727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Identidade visual fortalece reconhecimento</a:t>
            </a:r>
          </a:p>
          <a:p>
            <a:pPr algn="l"/>
            <a:r>
              <a:rPr lang="pt-BR" dirty="0"/>
              <a:t>- Elementos: logo, cores, tipografia, estilo</a:t>
            </a:r>
          </a:p>
          <a:p>
            <a:pPr algn="l"/>
            <a:r>
              <a:rPr lang="pt-BR" dirty="0"/>
              <a:t>- Coerência entre postagens e linguagem visual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A14BA6-5BA6-9CB7-D784-2D8A88010983}"/>
              </a:ext>
            </a:extLst>
          </p:cNvPr>
          <p:cNvSpPr txBox="1">
            <a:spLocks/>
          </p:cNvSpPr>
          <p:nvPr/>
        </p:nvSpPr>
        <p:spPr>
          <a:xfrm>
            <a:off x="623400" y="43400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60000"/>
              </a:lnSpc>
              <a:buClr>
                <a:srgbClr val="000000"/>
              </a:buClr>
            </a:pP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Branding nas Mídias Sociais</a:t>
            </a:r>
          </a:p>
        </p:txBody>
      </p:sp>
    </p:spTree>
    <p:extLst>
      <p:ext uri="{BB962C8B-B14F-4D97-AF65-F5344CB8AC3E}">
        <p14:creationId xmlns:p14="http://schemas.microsoft.com/office/powerpoint/2010/main" val="8668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7295222-C903-CEC3-9A57-4DA263D09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B95EFE1-7398-5AF1-A07C-5F33E92F10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516EB66C-FFAF-41CA-702C-D439512A2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98" y="0"/>
            <a:ext cx="1574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41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8264519-C27E-EEF8-0C4C-178E0656D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5BF7CE5-3019-98C9-94C7-BE96999F23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2686360-0725-68F1-7865-979AEA1CCB15}"/>
              </a:ext>
            </a:extLst>
          </p:cNvPr>
          <p:cNvSpPr txBox="1"/>
          <p:nvPr/>
        </p:nvSpPr>
        <p:spPr>
          <a:xfrm>
            <a:off x="837850" y="1494186"/>
            <a:ext cx="6323113" cy="20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Alicerce do Planejamento de Comunicação em Mídias Socias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395DC408-38B0-0A22-4D71-E84895BA0B5B}"/>
              </a:ext>
            </a:extLst>
          </p:cNvPr>
          <p:cNvSpPr txBox="1"/>
          <p:nvPr/>
        </p:nvSpPr>
        <p:spPr>
          <a:xfrm>
            <a:off x="837850" y="2432052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0353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BE7F67E-E06B-7E01-B5DA-C1FF6EDC7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5376D09-368F-34C4-F2BF-6621D8BF87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2CF3F4B-FE47-C0E6-A987-2119D87B92BE}"/>
              </a:ext>
            </a:extLst>
          </p:cNvPr>
          <p:cNvSpPr txBox="1">
            <a:spLocks/>
          </p:cNvSpPr>
          <p:nvPr/>
        </p:nvSpPr>
        <p:spPr>
          <a:xfrm>
            <a:off x="521020" y="1901622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dirty="0"/>
              <a:t>- Antes e depois de uma marca</a:t>
            </a:r>
          </a:p>
          <a:p>
            <a:pPr algn="l"/>
            <a:r>
              <a:rPr lang="pt-BR" dirty="0"/>
              <a:t>- Aplicação em stories, posts, </a:t>
            </a:r>
            <a:r>
              <a:rPr lang="pt-BR" dirty="0" err="1"/>
              <a:t>reels</a:t>
            </a:r>
            <a:r>
              <a:rPr lang="pt-BR" dirty="0"/>
              <a:t>, banners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B99568-317A-AD1F-6200-2B4F3957AD9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60000"/>
              </a:lnSpc>
              <a:buClr>
                <a:srgbClr val="000000"/>
              </a:buClr>
            </a:pPr>
            <a:r>
              <a:rPr lang="pt-BR" sz="25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Exemplo de Branding Visual</a:t>
            </a:r>
          </a:p>
        </p:txBody>
      </p:sp>
    </p:spTree>
    <p:extLst>
      <p:ext uri="{BB962C8B-B14F-4D97-AF65-F5344CB8AC3E}">
        <p14:creationId xmlns:p14="http://schemas.microsoft.com/office/powerpoint/2010/main" val="13198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591</Words>
  <Application>Microsoft Office PowerPoint</Application>
  <PresentationFormat>Apresentação na tela (16:9)</PresentationFormat>
  <Paragraphs>95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8" baseType="lpstr">
      <vt:lpstr>Montserrat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  <cp:lastModifiedBy>Giovani Capri</cp:lastModifiedBy>
  <cp:revision>6</cp:revision>
  <dcterms:modified xsi:type="dcterms:W3CDTF">2026-04-06T14:11:55Z</dcterms:modified>
</cp:coreProperties>
</file>